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Lst>
  <p:sldIdLst>
    <p:sldId id="257" r:id="rId3"/>
    <p:sldId id="258" r:id="rId4"/>
    <p:sldId id="266" r:id="rId5"/>
    <p:sldId id="261" r:id="rId6"/>
    <p:sldId id="270" r:id="rId7"/>
    <p:sldId id="272" r:id="rId8"/>
    <p:sldId id="273" r:id="rId9"/>
    <p:sldId id="265"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01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29431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408211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60632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412092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69351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8CA8A-1EB8-4564-B45D-31CF7EE4C60B}"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334819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CA8A-1EB8-4564-B45D-31CF7EE4C60B}"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425460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CA8A-1EB8-4564-B45D-31CF7EE4C60B}"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50771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CA8A-1EB8-4564-B45D-31CF7EE4C60B}"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3516025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18CA8A-1EB8-4564-B45D-31CF7EE4C60B}"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335486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4248015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18CA8A-1EB8-4564-B45D-31CF7EE4C60B}"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187043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1313584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182201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18CA8A-1EB8-4564-B45D-31CF7EE4C60B}"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C68AE-271C-4D84-A193-0B0AE2C52C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25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CA8A-1EB8-4564-B45D-31CF7EE4C60B}"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196922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18CA8A-1EB8-4564-B45D-31CF7EE4C60B}"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230460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18CA8A-1EB8-4564-B45D-31CF7EE4C60B}"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59112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18CA8A-1EB8-4564-B45D-31CF7EE4C60B}" type="datetimeFigureOut">
              <a:rPr lang="en-US" smtClean="0"/>
              <a:t>10/28/2021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31875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18CA8A-1EB8-4564-B45D-31CF7EE4C60B}" type="datetimeFigureOut">
              <a:rPr lang="en-US" smtClean="0"/>
              <a:t>10/28/2021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DC68AE-271C-4D84-A193-0B0AE2C52CA6}" type="slidenum">
              <a:rPr lang="en-US" smtClean="0"/>
              <a:t>‹#›</a:t>
            </a:fld>
            <a:endParaRPr lang="en-US"/>
          </a:p>
        </p:txBody>
      </p:sp>
    </p:spTree>
    <p:extLst>
      <p:ext uri="{BB962C8B-B14F-4D97-AF65-F5344CB8AC3E}">
        <p14:creationId xmlns:p14="http://schemas.microsoft.com/office/powerpoint/2010/main" val="376014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18CA8A-1EB8-4564-B45D-31CF7EE4C60B}"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C68AE-271C-4D84-A193-0B0AE2C52CA6}" type="slidenum">
              <a:rPr lang="en-US" smtClean="0"/>
              <a:t>‹#›</a:t>
            </a:fld>
            <a:endParaRPr lang="en-US"/>
          </a:p>
        </p:txBody>
      </p:sp>
    </p:spTree>
    <p:extLst>
      <p:ext uri="{BB962C8B-B14F-4D97-AF65-F5344CB8AC3E}">
        <p14:creationId xmlns:p14="http://schemas.microsoft.com/office/powerpoint/2010/main" val="43680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18CA8A-1EB8-4564-B45D-31CF7EE4C60B}" type="datetimeFigureOut">
              <a:rPr lang="en-US" smtClean="0"/>
              <a:t>10/28/2021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DC68AE-271C-4D84-A193-0B0AE2C52C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568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8CA8A-1EB8-4564-B45D-31CF7EE4C60B}" type="datetimeFigureOut">
              <a:rPr lang="en-US" smtClean="0"/>
              <a:t>10/28/2021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C68AE-271C-4D84-A193-0B0AE2C52CA6}" type="slidenum">
              <a:rPr lang="en-US" smtClean="0"/>
              <a:t>‹#›</a:t>
            </a:fld>
            <a:endParaRPr lang="en-US"/>
          </a:p>
        </p:txBody>
      </p:sp>
    </p:spTree>
    <p:extLst>
      <p:ext uri="{BB962C8B-B14F-4D97-AF65-F5344CB8AC3E}">
        <p14:creationId xmlns:p14="http://schemas.microsoft.com/office/powerpoint/2010/main" val="262057791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49035" y="250145"/>
            <a:ext cx="3306763" cy="1325562"/>
          </a:xfrm>
        </p:spPr>
        <p:txBody>
          <a:bodyPr anchor="ctr"/>
          <a:lstStyle/>
          <a:p>
            <a:pPr eaLnBrk="1" hangingPunct="1"/>
            <a:r>
              <a:rPr lang="en-US" altLang="en-US" sz="2800" b="1" u="sng" dirty="0" err="1">
                <a:latin typeface="Times New Roman" panose="02020603050405020304" pitchFamily="18" charset="0"/>
                <a:cs typeface="Times New Roman" panose="02020603050405020304" pitchFamily="18" charset="0"/>
              </a:rPr>
              <a:t>Tiết</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smtClean="0">
                <a:latin typeface="Times New Roman" panose="02020603050405020304" pitchFamily="18" charset="0"/>
                <a:cs typeface="Times New Roman" panose="02020603050405020304" pitchFamily="18" charset="0"/>
              </a:rPr>
              <a:t>8: </a:t>
            </a:r>
            <a:r>
              <a:rPr lang="en-US" altLang="en-US" sz="2800" b="1" u="sng" dirty="0">
                <a:latin typeface="Times New Roman" panose="02020603050405020304" pitchFamily="18" charset="0"/>
                <a:cs typeface="Times New Roman" panose="02020603050405020304" pitchFamily="18" charset="0"/>
              </a:rPr>
              <a:t>HỌC HÁT</a:t>
            </a:r>
          </a:p>
        </p:txBody>
      </p:sp>
      <p:sp>
        <p:nvSpPr>
          <p:cNvPr id="8195" name="Rectangle 6"/>
          <p:cNvSpPr txBox="1">
            <a:spLocks noChangeArrowheads="1"/>
          </p:cNvSpPr>
          <p:nvPr/>
        </p:nvSpPr>
        <p:spPr bwMode="auto">
          <a:xfrm>
            <a:off x="1770062" y="2031207"/>
            <a:ext cx="925760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8000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9pPr>
          </a:lstStyle>
          <a:p>
            <a:pPr algn="ctr" eaLnBrk="1" hangingPunct="1">
              <a:buFont typeface="Wingdings" panose="05000000000000000000" pitchFamily="2" charset="2"/>
              <a:buNone/>
            </a:pPr>
            <a:r>
              <a:rPr lang="en-US" altLang="en-US" sz="6000" b="1" dirty="0" smtClean="0">
                <a:solidFill>
                  <a:srgbClr val="FF0000"/>
                </a:solidFill>
              </a:rPr>
              <a:t>TUỔI HỒNG</a:t>
            </a:r>
            <a:endParaRPr lang="en-US" altLang="en-US" sz="6000" b="1" dirty="0">
              <a:solidFill>
                <a:srgbClr val="FF0000"/>
              </a:solidFill>
            </a:endParaRPr>
          </a:p>
          <a:p>
            <a:pPr algn="ctr" eaLnBrk="1" hangingPunct="1">
              <a:buFont typeface="Wingdings" panose="05000000000000000000" pitchFamily="2" charset="2"/>
              <a:buNone/>
            </a:pPr>
            <a:endParaRPr lang="en-US" altLang="en-US" sz="6000" b="1" dirty="0">
              <a:solidFill>
                <a:srgbClr val="FF0000"/>
              </a:solidFill>
            </a:endParaRPr>
          </a:p>
        </p:txBody>
      </p:sp>
      <p:sp>
        <p:nvSpPr>
          <p:cNvPr id="8196" name="Rectangle 2"/>
          <p:cNvSpPr>
            <a:spLocks noChangeArrowheads="1"/>
          </p:cNvSpPr>
          <p:nvPr/>
        </p:nvSpPr>
        <p:spPr bwMode="auto">
          <a:xfrm>
            <a:off x="2452237" y="3522733"/>
            <a:ext cx="7211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8000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SzTx/>
              <a:buFontTx/>
              <a:buNone/>
            </a:pPr>
            <a:r>
              <a:rPr lang="en-US" altLang="en-US" sz="4000" b="1" dirty="0" err="1" smtClean="0"/>
              <a:t>Nhạc</a:t>
            </a:r>
            <a:r>
              <a:rPr lang="en-US" altLang="en-US" sz="4000" b="1" dirty="0" smtClean="0"/>
              <a:t> </a:t>
            </a:r>
            <a:r>
              <a:rPr lang="en-US" altLang="en-US" sz="4000" b="1" dirty="0" err="1" smtClean="0"/>
              <a:t>va</a:t>
            </a:r>
            <a:r>
              <a:rPr lang="en-US" altLang="en-US" sz="4000" b="1" dirty="0" smtClean="0"/>
              <a:t>̀ </a:t>
            </a:r>
            <a:r>
              <a:rPr lang="en-US" altLang="en-US" sz="4000" b="1" dirty="0" err="1" smtClean="0"/>
              <a:t>lời</a:t>
            </a:r>
            <a:r>
              <a:rPr lang="en-US" altLang="en-US" sz="4000" b="1" dirty="0" smtClean="0"/>
              <a:t>: </a:t>
            </a:r>
            <a:r>
              <a:rPr lang="en-US" altLang="en-US" sz="4000" b="1" dirty="0" err="1" smtClean="0"/>
              <a:t>Trương</a:t>
            </a:r>
            <a:r>
              <a:rPr lang="en-US" altLang="en-US" sz="4000" b="1" dirty="0" smtClean="0"/>
              <a:t> </a:t>
            </a:r>
            <a:r>
              <a:rPr lang="en-US" altLang="en-US" sz="4000" b="1" dirty="0" err="1" smtClean="0"/>
              <a:t>Quang</a:t>
            </a:r>
            <a:r>
              <a:rPr lang="en-US" altLang="en-US" sz="4000" b="1" dirty="0" smtClean="0"/>
              <a:t> </a:t>
            </a:r>
            <a:r>
              <a:rPr lang="en-US" altLang="en-US" sz="4000" b="1" dirty="0" err="1" smtClean="0"/>
              <a:t>Lục</a:t>
            </a:r>
            <a:endParaRPr lang="en-US" altLang="en-US" sz="4000" dirty="0"/>
          </a:p>
        </p:txBody>
      </p:sp>
    </p:spTree>
    <p:extLst>
      <p:ext uri="{BB962C8B-B14F-4D97-AF65-F5344CB8AC3E}">
        <p14:creationId xmlns:p14="http://schemas.microsoft.com/office/powerpoint/2010/main" val="2041089497"/>
      </p:ext>
    </p:extLst>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1929493" y="134935"/>
            <a:ext cx="7315200" cy="618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8000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9pPr>
          </a:lstStyle>
          <a:p>
            <a:pPr eaLnBrk="1" hangingPunct="1">
              <a:buNone/>
            </a:pPr>
            <a:r>
              <a:rPr lang="en-US" altLang="en-US" b="1" dirty="0" smtClean="0">
                <a:solidFill>
                  <a:srgbClr val="0070C0"/>
                </a:solidFill>
              </a:rPr>
              <a:t>1. </a:t>
            </a:r>
            <a:r>
              <a:rPr lang="en-US" altLang="en-US" b="1" dirty="0" err="1" smtClean="0">
                <a:solidFill>
                  <a:srgbClr val="0070C0"/>
                </a:solidFill>
              </a:rPr>
              <a:t>Ôn</a:t>
            </a:r>
            <a:r>
              <a:rPr lang="en-US" altLang="en-US" b="1" dirty="0" smtClean="0">
                <a:solidFill>
                  <a:srgbClr val="0070C0"/>
                </a:solidFill>
              </a:rPr>
              <a:t> </a:t>
            </a:r>
            <a:r>
              <a:rPr lang="en-US" altLang="en-US" b="1" dirty="0" err="1" smtClean="0">
                <a:solidFill>
                  <a:srgbClr val="0070C0"/>
                </a:solidFill>
              </a:rPr>
              <a:t>tập</a:t>
            </a:r>
            <a:r>
              <a:rPr lang="en-US" altLang="en-US" b="1" dirty="0" smtClean="0">
                <a:solidFill>
                  <a:srgbClr val="0070C0"/>
                </a:solidFill>
              </a:rPr>
              <a:t> </a:t>
            </a:r>
            <a:r>
              <a:rPr lang="en-US" altLang="en-US" b="1" dirty="0" err="1" smtClean="0">
                <a:solidFill>
                  <a:srgbClr val="0070C0"/>
                </a:solidFill>
              </a:rPr>
              <a:t>bài</a:t>
            </a:r>
            <a:r>
              <a:rPr lang="en-US" altLang="en-US" b="1" dirty="0">
                <a:solidFill>
                  <a:srgbClr val="0070C0"/>
                </a:solidFill>
              </a:rPr>
              <a:t> </a:t>
            </a:r>
            <a:r>
              <a:rPr lang="en-US" altLang="en-US" b="1" dirty="0" err="1" smtClean="0">
                <a:solidFill>
                  <a:srgbClr val="0070C0"/>
                </a:solidFill>
              </a:rPr>
              <a:t>hát</a:t>
            </a:r>
            <a:endParaRPr lang="en-US" altLang="en-US" b="1" dirty="0" smtClean="0">
              <a:solidFill>
                <a:srgbClr val="0070C0"/>
              </a:solidFill>
            </a:endParaRPr>
          </a:p>
          <a:p>
            <a:pPr marL="571500" indent="-571500" eaLnBrk="1" hangingPunct="1">
              <a:buFontTx/>
              <a:buChar char="-"/>
            </a:pPr>
            <a:r>
              <a:rPr lang="en-US" altLang="en-US" b="1" dirty="0" err="1" smtClean="0"/>
              <a:t>Tác</a:t>
            </a:r>
            <a:r>
              <a:rPr lang="en-US" altLang="en-US" b="1" dirty="0" smtClean="0"/>
              <a:t> </a:t>
            </a:r>
            <a:r>
              <a:rPr lang="en-US" altLang="en-US" b="1" dirty="0" err="1" smtClean="0"/>
              <a:t>gia</a:t>
            </a:r>
            <a:r>
              <a:rPr lang="en-US" altLang="en-US" b="1" dirty="0" smtClean="0"/>
              <a:t>̉, </a:t>
            </a:r>
            <a:r>
              <a:rPr lang="en-US" altLang="en-US" b="1" dirty="0" err="1" smtClean="0"/>
              <a:t>xuất</a:t>
            </a:r>
            <a:r>
              <a:rPr lang="en-US" altLang="en-US" b="1" dirty="0" smtClean="0"/>
              <a:t> </a:t>
            </a:r>
            <a:r>
              <a:rPr lang="en-US" altLang="en-US" b="1" dirty="0" err="1" smtClean="0"/>
              <a:t>xư</a:t>
            </a:r>
            <a:r>
              <a:rPr lang="en-US" altLang="en-US" b="1" dirty="0" smtClean="0"/>
              <a:t>́ </a:t>
            </a:r>
            <a:r>
              <a:rPr lang="en-US" altLang="en-US" b="1" dirty="0" err="1" smtClean="0"/>
              <a:t>bài</a:t>
            </a:r>
            <a:r>
              <a:rPr lang="en-US" altLang="en-US" b="1" dirty="0" smtClean="0"/>
              <a:t> </a:t>
            </a:r>
            <a:r>
              <a:rPr lang="en-US" altLang="en-US" b="1" dirty="0" err="1" smtClean="0"/>
              <a:t>hát</a:t>
            </a:r>
            <a:endParaRPr lang="en-US" altLang="en-US" b="1" dirty="0" smtClean="0"/>
          </a:p>
          <a:p>
            <a:pPr marL="571500" indent="-571500" eaLnBrk="1" hangingPunct="1">
              <a:buFontTx/>
              <a:buChar char="-"/>
            </a:pPr>
            <a:r>
              <a:rPr lang="en-US" altLang="en-US" b="1" dirty="0" err="1" smtClean="0"/>
              <a:t>Nội</a:t>
            </a:r>
            <a:r>
              <a:rPr lang="en-US" altLang="en-US" b="1" dirty="0" smtClean="0"/>
              <a:t> dung </a:t>
            </a:r>
            <a:r>
              <a:rPr lang="en-US" altLang="en-US" b="1" dirty="0" err="1" smtClean="0"/>
              <a:t>bài</a:t>
            </a:r>
            <a:r>
              <a:rPr lang="en-US" altLang="en-US" b="1" dirty="0" smtClean="0"/>
              <a:t> </a:t>
            </a:r>
            <a:r>
              <a:rPr lang="en-US" altLang="en-US" b="1" dirty="0" err="1" smtClean="0"/>
              <a:t>hát</a:t>
            </a:r>
            <a:endParaRPr lang="en-US" altLang="en-US" b="1" dirty="0"/>
          </a:p>
          <a:p>
            <a:pPr eaLnBrk="1" hangingPunct="1">
              <a:buNone/>
            </a:pPr>
            <a:r>
              <a:rPr lang="en-US" altLang="en-US" b="1" dirty="0" smtClean="0">
                <a:solidFill>
                  <a:srgbClr val="0070C0"/>
                </a:solidFill>
              </a:rPr>
              <a:t>2. </a:t>
            </a:r>
            <a:r>
              <a:rPr lang="en-US" altLang="en-US" b="1" dirty="0" err="1" smtClean="0">
                <a:solidFill>
                  <a:srgbClr val="0070C0"/>
                </a:solidFill>
              </a:rPr>
              <a:t>Ôn</a:t>
            </a:r>
            <a:r>
              <a:rPr lang="en-US" altLang="en-US" b="1" dirty="0" smtClean="0">
                <a:solidFill>
                  <a:srgbClr val="0070C0"/>
                </a:solidFill>
              </a:rPr>
              <a:t> </a:t>
            </a:r>
            <a:r>
              <a:rPr lang="en-US" altLang="en-US" b="1" dirty="0" err="1" smtClean="0">
                <a:solidFill>
                  <a:srgbClr val="0070C0"/>
                </a:solidFill>
              </a:rPr>
              <a:t>tập</a:t>
            </a:r>
            <a:r>
              <a:rPr lang="en-US" altLang="en-US" b="1" dirty="0" smtClean="0">
                <a:solidFill>
                  <a:srgbClr val="0070C0"/>
                </a:solidFill>
              </a:rPr>
              <a:t> </a:t>
            </a:r>
            <a:r>
              <a:rPr lang="en-US" altLang="en-US" b="1" dirty="0" err="1" smtClean="0">
                <a:solidFill>
                  <a:srgbClr val="0070C0"/>
                </a:solidFill>
              </a:rPr>
              <a:t>nhạc</a:t>
            </a:r>
            <a:r>
              <a:rPr lang="en-US" altLang="en-US" b="1" dirty="0" smtClean="0">
                <a:solidFill>
                  <a:srgbClr val="0070C0"/>
                </a:solidFill>
              </a:rPr>
              <a:t> lí</a:t>
            </a:r>
          </a:p>
          <a:p>
            <a:pPr eaLnBrk="1" hangingPunct="1">
              <a:buNone/>
            </a:pPr>
            <a:r>
              <a:rPr lang="en-US" altLang="en-US" b="1" dirty="0" smtClean="0"/>
              <a:t>- </a:t>
            </a:r>
            <a:r>
              <a:rPr lang="en-US" altLang="en-US" b="1" dirty="0" err="1" smtClean="0"/>
              <a:t>Công</a:t>
            </a:r>
            <a:r>
              <a:rPr lang="en-US" altLang="en-US" b="1" dirty="0" smtClean="0"/>
              <a:t> </a:t>
            </a:r>
            <a:r>
              <a:rPr lang="en-US" altLang="en-US" b="1" dirty="0" err="1" smtClean="0"/>
              <a:t>thức</a:t>
            </a:r>
            <a:r>
              <a:rPr lang="en-US" altLang="en-US" b="1" dirty="0" smtClean="0"/>
              <a:t> gam </a:t>
            </a:r>
            <a:r>
              <a:rPr lang="en-US" altLang="en-US" b="1" dirty="0" err="1" smtClean="0"/>
              <a:t>thư</a:t>
            </a:r>
            <a:r>
              <a:rPr lang="en-US" altLang="en-US" b="1" dirty="0" smtClean="0"/>
              <a:t>́</a:t>
            </a:r>
          </a:p>
          <a:p>
            <a:pPr eaLnBrk="1" hangingPunct="1">
              <a:buNone/>
            </a:pPr>
            <a:r>
              <a:rPr lang="en-US" altLang="en-US" b="1" dirty="0" smtClean="0">
                <a:solidFill>
                  <a:srgbClr val="0070C0"/>
                </a:solidFill>
              </a:rPr>
              <a:t>3. </a:t>
            </a:r>
            <a:r>
              <a:rPr lang="en-US" altLang="en-US" b="1" dirty="0" err="1" smtClean="0">
                <a:solidFill>
                  <a:srgbClr val="0070C0"/>
                </a:solidFill>
              </a:rPr>
              <a:t>Ôn</a:t>
            </a:r>
            <a:r>
              <a:rPr lang="en-US" altLang="en-US" b="1" dirty="0" smtClean="0">
                <a:solidFill>
                  <a:srgbClr val="0070C0"/>
                </a:solidFill>
              </a:rPr>
              <a:t> </a:t>
            </a:r>
            <a:r>
              <a:rPr lang="en-US" altLang="en-US" b="1" dirty="0" err="1" smtClean="0">
                <a:solidFill>
                  <a:srgbClr val="0070C0"/>
                </a:solidFill>
              </a:rPr>
              <a:t>tập</a:t>
            </a:r>
            <a:r>
              <a:rPr lang="en-US" altLang="en-US" b="1" dirty="0" smtClean="0">
                <a:solidFill>
                  <a:srgbClr val="0070C0"/>
                </a:solidFill>
              </a:rPr>
              <a:t> </a:t>
            </a:r>
            <a:r>
              <a:rPr lang="en-US" altLang="en-US" b="1" dirty="0" err="1" smtClean="0">
                <a:solidFill>
                  <a:srgbClr val="0070C0"/>
                </a:solidFill>
              </a:rPr>
              <a:t>Tập</a:t>
            </a:r>
            <a:r>
              <a:rPr lang="en-US" altLang="en-US" b="1" dirty="0" smtClean="0">
                <a:solidFill>
                  <a:srgbClr val="0070C0"/>
                </a:solidFill>
              </a:rPr>
              <a:t> </a:t>
            </a:r>
            <a:r>
              <a:rPr lang="en-US" altLang="en-US" b="1" dirty="0" err="1" smtClean="0">
                <a:solidFill>
                  <a:srgbClr val="0070C0"/>
                </a:solidFill>
              </a:rPr>
              <a:t>đọc</a:t>
            </a:r>
            <a:r>
              <a:rPr lang="en-US" altLang="en-US" b="1" dirty="0" smtClean="0">
                <a:solidFill>
                  <a:srgbClr val="0070C0"/>
                </a:solidFill>
              </a:rPr>
              <a:t> </a:t>
            </a:r>
            <a:r>
              <a:rPr lang="en-US" altLang="en-US" b="1" dirty="0" err="1" smtClean="0">
                <a:solidFill>
                  <a:srgbClr val="0070C0"/>
                </a:solidFill>
              </a:rPr>
              <a:t>nhạc</a:t>
            </a:r>
            <a:endParaRPr lang="en-US" altLang="en-US" b="1" dirty="0" smtClean="0">
              <a:solidFill>
                <a:srgbClr val="0070C0"/>
              </a:solidFill>
            </a:endParaRPr>
          </a:p>
          <a:p>
            <a:pPr marL="571500" indent="-571500" eaLnBrk="1" hangingPunct="1">
              <a:buFontTx/>
              <a:buChar char="-"/>
            </a:pPr>
            <a:r>
              <a:rPr lang="en-US" altLang="en-US" b="1" dirty="0" err="1" smtClean="0"/>
              <a:t>Sô</a:t>
            </a:r>
            <a:r>
              <a:rPr lang="en-US" altLang="en-US" b="1" dirty="0" smtClean="0"/>
              <a:t>́ chỉ </a:t>
            </a:r>
            <a:r>
              <a:rPr lang="en-US" altLang="en-US" b="1" dirty="0" err="1" smtClean="0"/>
              <a:t>nhịp</a:t>
            </a:r>
            <a:endParaRPr lang="en-US" altLang="en-US" b="1" dirty="0" smtClean="0"/>
          </a:p>
          <a:p>
            <a:pPr marL="571500" indent="-571500" eaLnBrk="1" hangingPunct="1">
              <a:buFontTx/>
              <a:buChar char="-"/>
            </a:pPr>
            <a:r>
              <a:rPr lang="en-US" altLang="en-US" b="1" dirty="0" err="1" smtClean="0"/>
              <a:t>Tiết</a:t>
            </a:r>
            <a:r>
              <a:rPr lang="en-US" altLang="en-US" b="1" dirty="0" smtClean="0"/>
              <a:t> </a:t>
            </a:r>
            <a:r>
              <a:rPr lang="en-US" altLang="en-US" b="1" dirty="0" err="1" smtClean="0"/>
              <a:t>tấu</a:t>
            </a:r>
            <a:endParaRPr lang="en-US" altLang="en-US" b="1" dirty="0"/>
          </a:p>
          <a:p>
            <a:pPr eaLnBrk="1" hangingPunct="1">
              <a:buNone/>
            </a:pPr>
            <a:r>
              <a:rPr lang="en-US" altLang="en-US" b="1" dirty="0" smtClean="0">
                <a:solidFill>
                  <a:srgbClr val="0070C0"/>
                </a:solidFill>
              </a:rPr>
              <a:t>4. </a:t>
            </a:r>
            <a:r>
              <a:rPr lang="en-US" altLang="en-US" b="1" dirty="0" err="1" smtClean="0">
                <a:solidFill>
                  <a:srgbClr val="0070C0"/>
                </a:solidFill>
              </a:rPr>
              <a:t>Âm</a:t>
            </a:r>
            <a:r>
              <a:rPr lang="en-US" altLang="en-US" b="1" dirty="0" smtClean="0">
                <a:solidFill>
                  <a:srgbClr val="0070C0"/>
                </a:solidFill>
              </a:rPr>
              <a:t> </a:t>
            </a:r>
            <a:r>
              <a:rPr lang="en-US" altLang="en-US" b="1" dirty="0" err="1" smtClean="0">
                <a:solidFill>
                  <a:srgbClr val="0070C0"/>
                </a:solidFill>
              </a:rPr>
              <a:t>nhạc</a:t>
            </a:r>
            <a:r>
              <a:rPr lang="en-US" altLang="en-US" b="1" dirty="0" smtClean="0">
                <a:solidFill>
                  <a:srgbClr val="0070C0"/>
                </a:solidFill>
              </a:rPr>
              <a:t> </a:t>
            </a:r>
            <a:r>
              <a:rPr lang="en-US" altLang="en-US" b="1" dirty="0" err="1" smtClean="0">
                <a:solidFill>
                  <a:srgbClr val="0070C0"/>
                </a:solidFill>
              </a:rPr>
              <a:t>thường</a:t>
            </a:r>
            <a:r>
              <a:rPr lang="en-US" altLang="en-US" b="1" dirty="0" smtClean="0">
                <a:solidFill>
                  <a:srgbClr val="0070C0"/>
                </a:solidFill>
              </a:rPr>
              <a:t> </a:t>
            </a:r>
            <a:r>
              <a:rPr lang="en-US" altLang="en-US" b="1" dirty="0" err="1" smtClean="0">
                <a:solidFill>
                  <a:srgbClr val="0070C0"/>
                </a:solidFill>
              </a:rPr>
              <a:t>thức</a:t>
            </a:r>
            <a:r>
              <a:rPr lang="en-US" altLang="en-US" b="1" dirty="0" smtClean="0">
                <a:solidFill>
                  <a:srgbClr val="0070C0"/>
                </a:solidFill>
              </a:rPr>
              <a:t> </a:t>
            </a:r>
          </a:p>
          <a:p>
            <a:pPr marL="457200" indent="-457200" eaLnBrk="1" hangingPunct="1">
              <a:buFontTx/>
              <a:buChar char="-"/>
            </a:pPr>
            <a:r>
              <a:rPr lang="en-US" altLang="en-US" b="1" dirty="0" err="1" smtClean="0"/>
              <a:t>Tác</a:t>
            </a:r>
            <a:r>
              <a:rPr lang="en-US" altLang="en-US" b="1" dirty="0" smtClean="0"/>
              <a:t> </a:t>
            </a:r>
            <a:r>
              <a:rPr lang="en-US" altLang="en-US" b="1" dirty="0" err="1" smtClean="0"/>
              <a:t>gia</a:t>
            </a:r>
            <a:r>
              <a:rPr lang="en-US" altLang="en-US" b="1" dirty="0" smtClean="0"/>
              <a:t>̉ (</a:t>
            </a:r>
            <a:r>
              <a:rPr lang="en-US" altLang="en-US" b="1" dirty="0" err="1" smtClean="0"/>
              <a:t>năm</a:t>
            </a:r>
            <a:r>
              <a:rPr lang="en-US" altLang="en-US" b="1" dirty="0" smtClean="0"/>
              <a:t> </a:t>
            </a:r>
            <a:r>
              <a:rPr lang="en-US" altLang="en-US" b="1" dirty="0" err="1" smtClean="0"/>
              <a:t>sinh</a:t>
            </a:r>
            <a:r>
              <a:rPr lang="en-US" altLang="en-US" b="1" dirty="0" smtClean="0"/>
              <a:t>, </a:t>
            </a:r>
            <a:r>
              <a:rPr lang="en-US" altLang="en-US" b="1" dirty="0" err="1" smtClean="0"/>
              <a:t>năm</a:t>
            </a:r>
            <a:r>
              <a:rPr lang="en-US" altLang="en-US" b="1" dirty="0" smtClean="0"/>
              <a:t> </a:t>
            </a:r>
            <a:r>
              <a:rPr lang="en-US" altLang="en-US" b="1" dirty="0" err="1" smtClean="0"/>
              <a:t>mất</a:t>
            </a:r>
            <a:r>
              <a:rPr lang="en-US" altLang="en-US" b="1" dirty="0" smtClean="0"/>
              <a:t>)</a:t>
            </a:r>
          </a:p>
          <a:p>
            <a:pPr marL="457200" indent="-457200" eaLnBrk="1" hangingPunct="1">
              <a:buFontTx/>
              <a:buChar char="-"/>
            </a:pPr>
            <a:r>
              <a:rPr lang="en-US" altLang="en-US" b="1" dirty="0" err="1" smtClean="0"/>
              <a:t>Tác</a:t>
            </a:r>
            <a:r>
              <a:rPr lang="en-US" altLang="en-US" b="1" dirty="0" smtClean="0"/>
              <a:t> </a:t>
            </a:r>
            <a:r>
              <a:rPr lang="en-US" altLang="en-US" b="1" dirty="0" err="1" smtClean="0"/>
              <a:t>phẩm</a:t>
            </a:r>
            <a:r>
              <a:rPr lang="en-US" altLang="en-US" b="1" dirty="0" smtClean="0"/>
              <a:t> (</a:t>
            </a:r>
            <a:r>
              <a:rPr lang="en-US" altLang="en-US" b="1" dirty="0" err="1" smtClean="0"/>
              <a:t>Tên</a:t>
            </a:r>
            <a:r>
              <a:rPr lang="en-US" altLang="en-US" b="1" dirty="0" smtClean="0"/>
              <a:t> </a:t>
            </a:r>
            <a:r>
              <a:rPr lang="en-US" altLang="en-US" b="1" dirty="0" err="1" smtClean="0"/>
              <a:t>bài</a:t>
            </a:r>
            <a:r>
              <a:rPr lang="en-US" altLang="en-US" b="1" dirty="0" smtClean="0"/>
              <a:t> </a:t>
            </a:r>
            <a:r>
              <a:rPr lang="en-US" altLang="en-US" b="1" dirty="0" err="1" smtClean="0"/>
              <a:t>hát</a:t>
            </a:r>
            <a:r>
              <a:rPr lang="en-US" altLang="en-US" b="1" dirty="0" smtClean="0"/>
              <a:t>/</a:t>
            </a:r>
            <a:r>
              <a:rPr lang="en-US" altLang="en-US" b="1" dirty="0" err="1"/>
              <a:t>N</a:t>
            </a:r>
            <a:r>
              <a:rPr lang="en-US" altLang="en-US" b="1" dirty="0" err="1" smtClean="0"/>
              <a:t>ăm</a:t>
            </a:r>
            <a:r>
              <a:rPr lang="en-US" altLang="en-US" b="1" dirty="0" smtClean="0"/>
              <a:t> </a:t>
            </a:r>
            <a:r>
              <a:rPr lang="en-US" altLang="en-US" b="1" dirty="0" err="1" smtClean="0"/>
              <a:t>sáng</a:t>
            </a:r>
            <a:r>
              <a:rPr lang="en-US" altLang="en-US" b="1" dirty="0" smtClean="0"/>
              <a:t> </a:t>
            </a:r>
            <a:r>
              <a:rPr lang="en-US" altLang="en-US" b="1" dirty="0" err="1" smtClean="0"/>
              <a:t>tác</a:t>
            </a:r>
            <a:r>
              <a:rPr lang="en-US" altLang="en-US" b="1" dirty="0" smtClean="0"/>
              <a:t>)</a:t>
            </a:r>
            <a:endParaRPr lang="en-US" altLang="en-US" b="1" dirty="0"/>
          </a:p>
          <a:p>
            <a:pPr eaLnBrk="1" hangingPunct="1">
              <a:buNone/>
            </a:pPr>
            <a:endParaRPr lang="en-US" altLang="en-US" sz="4000" b="1" dirty="0" smtClean="0"/>
          </a:p>
        </p:txBody>
      </p:sp>
    </p:spTree>
    <p:extLst>
      <p:ext uri="{BB962C8B-B14F-4D97-AF65-F5344CB8AC3E}">
        <p14:creationId xmlns:p14="http://schemas.microsoft.com/office/powerpoint/2010/main" val="34334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12107" y="400050"/>
            <a:ext cx="10515600" cy="826181"/>
          </a:xfrm>
        </p:spPr>
        <p:txBody>
          <a:bodyPr>
            <a:normAutofit/>
          </a:bodyPr>
          <a:lstStyle/>
          <a:p>
            <a:pPr algn="ctr"/>
            <a:r>
              <a:rPr lang="vi-VN" sz="4000" b="1" dirty="0" smtClean="0">
                <a:solidFill>
                  <a:srgbClr val="FF0000"/>
                </a:solidFill>
                <a:latin typeface="Times New Roman" panose="02020603050405020304" pitchFamily="18" charset="0"/>
                <a:cs typeface="Times New Roman" panose="02020603050405020304" pitchFamily="18" charset="0"/>
              </a:rPr>
              <a:t>YÊU CẦU CẦN ĐẠT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4294967295"/>
          </p:nvPr>
        </p:nvSpPr>
        <p:spPr>
          <a:xfrm>
            <a:off x="1086757" y="2140631"/>
            <a:ext cx="9766300" cy="3778250"/>
          </a:xfrm>
        </p:spPr>
        <p:txBody>
          <a:bodyPr>
            <a:normAutofit fontScale="92500"/>
          </a:bodyPr>
          <a:lstStyle/>
          <a:p>
            <a:pPr>
              <a:lnSpc>
                <a:spcPct val="150000"/>
              </a:lnSpc>
            </a:pPr>
            <a:r>
              <a:rPr lang="en-US" sz="4000" b="1" dirty="0" smtClean="0">
                <a:latin typeface="Times New Roman" panose="02020603050405020304" pitchFamily="18" charset="0"/>
                <a:cs typeface="Times New Roman" panose="02020603050405020304" pitchFamily="18" charset="0"/>
              </a:rPr>
              <a:t>- </a:t>
            </a:r>
            <a:r>
              <a:rPr lang="vi-VN" sz="4000" b="1" dirty="0" smtClean="0">
                <a:latin typeface="Times New Roman" panose="02020603050405020304" pitchFamily="18" charset="0"/>
                <a:cs typeface="Times New Roman" panose="02020603050405020304" pitchFamily="18" charset="0"/>
              </a:rPr>
              <a:t>Hát đúng cao độ, trường độ, sắc thái bài hát</a:t>
            </a:r>
            <a:endParaRPr lang="en-US" sz="4000" b="1" dirty="0" smtClean="0">
              <a:latin typeface="Times New Roman" panose="02020603050405020304" pitchFamily="18" charset="0"/>
              <a:cs typeface="Times New Roman" panose="02020603050405020304" pitchFamily="18" charset="0"/>
            </a:endParaRPr>
          </a:p>
          <a:p>
            <a:pPr>
              <a:lnSpc>
                <a:spcPct val="150000"/>
              </a:lnSpc>
            </a:pPr>
            <a:r>
              <a:rPr lang="en-US" sz="4000" b="1" dirty="0" smtClean="0">
                <a:latin typeface="Times New Roman" panose="02020603050405020304" pitchFamily="18" charset="0"/>
                <a:cs typeface="Times New Roman" panose="02020603050405020304" pitchFamily="18" charset="0"/>
              </a:rPr>
              <a:t>- </a:t>
            </a:r>
            <a:r>
              <a:rPr lang="vi-VN" sz="4000" b="1" dirty="0" smtClean="0">
                <a:latin typeface="Times New Roman" panose="02020603050405020304" pitchFamily="18" charset="0"/>
                <a:cs typeface="Times New Roman" panose="02020603050405020304" pitchFamily="18" charset="0"/>
              </a:rPr>
              <a:t>Nêu </a:t>
            </a:r>
            <a:r>
              <a:rPr lang="en-US" sz="4000" b="1" dirty="0" err="1">
                <a:latin typeface="Times New Roman" panose="02020603050405020304" pitchFamily="18" charset="0"/>
                <a:cs typeface="Times New Roman" panose="02020603050405020304" pitchFamily="18" charset="0"/>
              </a:rPr>
              <a:t>tác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bài</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hát</a:t>
            </a:r>
            <a:endParaRPr lang="en-US" sz="4000" b="1" dirty="0" smtClean="0">
              <a:latin typeface="Times New Roman" panose="02020603050405020304" pitchFamily="18" charset="0"/>
              <a:cs typeface="Times New Roman" panose="02020603050405020304" pitchFamily="18" charset="0"/>
            </a:endParaRPr>
          </a:p>
          <a:p>
            <a:pPr>
              <a:lnSpc>
                <a:spcPct val="150000"/>
              </a:lnSpc>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nội</a:t>
            </a:r>
            <a:r>
              <a:rPr lang="en-US" sz="4000" b="1" dirty="0" smtClean="0">
                <a:latin typeface="Times New Roman" panose="02020603050405020304" pitchFamily="18" charset="0"/>
                <a:cs typeface="Times New Roman" panose="02020603050405020304" pitchFamily="18" charset="0"/>
              </a:rPr>
              <a:t> dung </a:t>
            </a:r>
            <a:r>
              <a:rPr lang="en-US" sz="4000" b="1" dirty="0" err="1" smtClean="0">
                <a:latin typeface="Times New Roman" panose="02020603050405020304" pitchFamily="18" charset="0"/>
                <a:cs typeface="Times New Roman" panose="02020603050405020304" pitchFamily="18" charset="0"/>
              </a:rPr>
              <a:t>bài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hát</a:t>
            </a:r>
            <a:endParaRPr lang="vi-VN" sz="4000" b="1" dirty="0" smtClean="0">
              <a:latin typeface="Times New Roman" panose="02020603050405020304" pitchFamily="18" charset="0"/>
              <a:cs typeface="Times New Roman" panose="02020603050405020304" pitchFamily="18" charset="0"/>
            </a:endParaRPr>
          </a:p>
          <a:p>
            <a:pPr marL="0" indent="0">
              <a:lnSpc>
                <a:spcPct val="150000"/>
              </a:lnSpc>
              <a:buNone/>
            </a:pPr>
            <a:endParaRPr lang="vi-VN" sz="4000" b="1"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09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528" y="214993"/>
            <a:ext cx="5638800" cy="655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9. tuoi h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4398" y="325581"/>
            <a:ext cx="369455" cy="369455"/>
          </a:xfrm>
          <a:prstGeom prst="rect">
            <a:avLst/>
          </a:prstGeom>
        </p:spPr>
      </p:pic>
    </p:spTree>
    <p:extLst>
      <p:ext uri="{BB962C8B-B14F-4D97-AF65-F5344CB8AC3E}">
        <p14:creationId xmlns:p14="http://schemas.microsoft.com/office/powerpoint/2010/main" val="3971918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8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8" y="538014"/>
            <a:ext cx="10515600" cy="809093"/>
          </a:xfrm>
        </p:spPr>
        <p:txBody>
          <a:bodyPr>
            <a:normAutofit/>
          </a:bodyPr>
          <a:lstStyle/>
          <a:p>
            <a:pPr algn="ctr"/>
            <a:r>
              <a:rPr lang="vi-VN" sz="4000" dirty="0" smtClean="0">
                <a:solidFill>
                  <a:srgbClr val="FF0000"/>
                </a:solidFill>
                <a:latin typeface="Times New Roman" panose="02020603050405020304" pitchFamily="18" charset="0"/>
                <a:cs typeface="Times New Roman" panose="02020603050405020304" pitchFamily="18" charset="0"/>
              </a:rPr>
              <a:t>Tìm hiểu bài</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6142" y="2759077"/>
            <a:ext cx="9557657" cy="2625724"/>
          </a:xfrm>
        </p:spPr>
        <p:txBody>
          <a:bodyPr>
            <a:normAutofit/>
          </a:bodyPr>
          <a:lstStyle/>
          <a:p>
            <a:pPr marL="742950" indent="-742950">
              <a:buAutoNum type="arabicPeriod"/>
            </a:pPr>
            <a:r>
              <a:rPr lang="en-US" sz="3600" dirty="0" err="1" smtClean="0">
                <a:latin typeface="Times New Roman" panose="02020603050405020304" pitchFamily="18" charset="0"/>
                <a:cs typeface="Times New Roman" panose="02020603050405020304" pitchFamily="18" charset="0"/>
              </a:rPr>
              <a:t>Tác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của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hát</a:t>
            </a:r>
            <a:r>
              <a:rPr lang="en-US" sz="3600" dirty="0" smtClean="0">
                <a:latin typeface="Times New Roman" panose="02020603050405020304" pitchFamily="18" charset="0"/>
                <a:cs typeface="Times New Roman" panose="02020603050405020304" pitchFamily="18" charset="0"/>
              </a:rPr>
              <a:t> là </a:t>
            </a:r>
            <a:r>
              <a:rPr lang="en-US" sz="3600" dirty="0" err="1" smtClean="0">
                <a:latin typeface="Times New Roman" panose="02020603050405020304" pitchFamily="18" charset="0"/>
                <a:cs typeface="Times New Roman" panose="02020603050405020304" pitchFamily="18" charset="0"/>
              </a:rPr>
              <a:t>ai</a:t>
            </a:r>
            <a:r>
              <a:rPr lang="vi-VN" sz="3600" dirty="0" smtClean="0">
                <a:latin typeface="Times New Roman" panose="02020603050405020304" pitchFamily="18" charset="0"/>
                <a:cs typeface="Times New Roman" panose="02020603050405020304" pitchFamily="18" charset="0"/>
              </a:rPr>
              <a:t>?</a:t>
            </a:r>
          </a:p>
          <a:p>
            <a:pPr marL="742950" indent="-742950">
              <a:buAutoNum type="arabicPeriod"/>
            </a:pPr>
            <a:r>
              <a:rPr lang="vi-VN" sz="3600" dirty="0" smtClean="0">
                <a:latin typeface="Times New Roman" panose="02020603050405020304" pitchFamily="18" charset="0"/>
                <a:cs typeface="Times New Roman" panose="02020603050405020304" pitchFamily="18" charset="0"/>
              </a:rPr>
              <a:t>Bài hát được viết ở nhịp mấy?</a:t>
            </a:r>
          </a:p>
          <a:p>
            <a:pPr marL="742950" indent="-742950">
              <a:buFont typeface="Arial" panose="020B0604020202020204" pitchFamily="34" charset="0"/>
              <a:buAutoNum type="arabicPeriod"/>
            </a:pPr>
            <a:r>
              <a:rPr lang="vi-VN" sz="3600" dirty="0" smtClean="0">
                <a:latin typeface="Times New Roman" panose="02020603050405020304" pitchFamily="18" charset="0"/>
                <a:cs typeface="Times New Roman" panose="02020603050405020304" pitchFamily="18" charset="0"/>
              </a:rPr>
              <a:t>Trong bài hát có những ký hiệu âm nhạc nào?</a:t>
            </a:r>
          </a:p>
          <a:p>
            <a:pPr marL="0" indent="0">
              <a:buNone/>
            </a:pPr>
            <a:endParaRPr lang="vi-VN"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796142" y="1585755"/>
            <a:ext cx="9275296" cy="707886"/>
          </a:xfrm>
          <a:prstGeom prst="rect">
            <a:avLst/>
          </a:prstGeom>
        </p:spPr>
        <p:txBody>
          <a:bodyPr wrap="none">
            <a:spAutoFit/>
          </a:bodyPr>
          <a:lstStyle/>
          <a:p>
            <a:r>
              <a:rPr lang="vi-VN" sz="4000" dirty="0">
                <a:latin typeface="Times New Roman" panose="02020603050405020304" pitchFamily="18" charset="0"/>
                <a:cs typeface="Times New Roman" panose="02020603050405020304" pitchFamily="18" charset="0"/>
              </a:rPr>
              <a:t>Học sinh quan sát bài hát, trả lời các câu hỏi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76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897" y="266133"/>
            <a:ext cx="5638800" cy="655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7202488" y="401638"/>
            <a:ext cx="163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b="1">
                <a:solidFill>
                  <a:srgbClr val="C00000"/>
                </a:solidFill>
                <a:latin typeface="Times New Roman" panose="02020603050405020304" pitchFamily="18" charset="0"/>
              </a:rPr>
              <a:t>- Tác giả: </a:t>
            </a:r>
          </a:p>
          <a:p>
            <a:pPr eaLnBrk="1" hangingPunct="1"/>
            <a:r>
              <a:rPr lang="en-US" altLang="en-US" b="1">
                <a:latin typeface="Times New Roman" panose="02020603050405020304" pitchFamily="18" charset="0"/>
              </a:rPr>
              <a:t> </a:t>
            </a:r>
          </a:p>
        </p:txBody>
      </p:sp>
      <p:sp>
        <p:nvSpPr>
          <p:cNvPr id="4" name="Rectangle 3"/>
          <p:cNvSpPr>
            <a:spLocks noChangeArrowheads="1"/>
          </p:cNvSpPr>
          <p:nvPr/>
        </p:nvSpPr>
        <p:spPr bwMode="auto">
          <a:xfrm>
            <a:off x="7272338" y="2451100"/>
            <a:ext cx="280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Ký</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hiệu</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âm</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nhạc</a:t>
            </a:r>
            <a:r>
              <a:rPr lang="en-US" altLang="en-US" b="1" dirty="0">
                <a:solidFill>
                  <a:srgbClr val="C00000"/>
                </a:solidFill>
                <a:latin typeface="Times New Roman" panose="02020603050405020304" pitchFamily="18" charset="0"/>
              </a:rPr>
              <a:t>:  </a:t>
            </a:r>
          </a:p>
        </p:txBody>
      </p:sp>
      <p:sp>
        <p:nvSpPr>
          <p:cNvPr id="6" name="Rectangle 5"/>
          <p:cNvSpPr>
            <a:spLocks noChangeArrowheads="1"/>
          </p:cNvSpPr>
          <p:nvPr/>
        </p:nvSpPr>
        <p:spPr bwMode="auto">
          <a:xfrm>
            <a:off x="7275513" y="1574801"/>
            <a:ext cx="101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algn="l" eaLnBrk="1" hangingPunct="1"/>
            <a:r>
              <a:rPr lang="en-US" altLang="en-US" b="1">
                <a:solidFill>
                  <a:srgbClr val="C00000"/>
                </a:solidFill>
                <a:latin typeface="Times New Roman" panose="02020603050405020304" pitchFamily="18" charset="0"/>
              </a:rPr>
              <a:t>- Nhịp</a:t>
            </a:r>
            <a:endParaRPr lang="en-US" altLang="en-US" b="1">
              <a:latin typeface="Times New Roman" panose="02020603050405020304" pitchFamily="18" charset="0"/>
            </a:endParaRPr>
          </a:p>
        </p:txBody>
      </p:sp>
      <p:sp>
        <p:nvSpPr>
          <p:cNvPr id="7" name="TextBox 6"/>
          <p:cNvSpPr txBox="1">
            <a:spLocks noChangeArrowheads="1"/>
          </p:cNvSpPr>
          <p:nvPr/>
        </p:nvSpPr>
        <p:spPr bwMode="auto">
          <a:xfrm>
            <a:off x="4181475" y="4402138"/>
            <a:ext cx="338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1000" b="1">
                <a:solidFill>
                  <a:srgbClr val="C00000"/>
                </a:solidFill>
              </a:rPr>
              <a:t>b1</a:t>
            </a:r>
          </a:p>
        </p:txBody>
      </p:sp>
      <p:sp>
        <p:nvSpPr>
          <p:cNvPr id="18" name="TextBox 17"/>
          <p:cNvSpPr txBox="1">
            <a:spLocks noChangeArrowheads="1"/>
          </p:cNvSpPr>
          <p:nvPr/>
        </p:nvSpPr>
        <p:spPr bwMode="auto">
          <a:xfrm>
            <a:off x="6040439" y="5029201"/>
            <a:ext cx="338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1000" b="1">
                <a:solidFill>
                  <a:srgbClr val="C00000"/>
                </a:solidFill>
              </a:rPr>
              <a:t>b2</a:t>
            </a:r>
          </a:p>
        </p:txBody>
      </p:sp>
      <p:sp>
        <p:nvSpPr>
          <p:cNvPr id="19" name="TextBox 18"/>
          <p:cNvSpPr txBox="1">
            <a:spLocks noChangeArrowheads="1"/>
          </p:cNvSpPr>
          <p:nvPr/>
        </p:nvSpPr>
        <p:spPr bwMode="auto">
          <a:xfrm>
            <a:off x="2720976" y="3716338"/>
            <a:ext cx="32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1000" b="1">
                <a:solidFill>
                  <a:srgbClr val="C00000"/>
                </a:solidFill>
              </a:rPr>
              <a:t>a4</a:t>
            </a:r>
          </a:p>
        </p:txBody>
      </p:sp>
      <p:sp>
        <p:nvSpPr>
          <p:cNvPr id="20" name="TextBox 19"/>
          <p:cNvSpPr txBox="1">
            <a:spLocks noChangeArrowheads="1"/>
          </p:cNvSpPr>
          <p:nvPr/>
        </p:nvSpPr>
        <p:spPr bwMode="auto">
          <a:xfrm>
            <a:off x="6378576" y="2209801"/>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1000" b="1">
                <a:solidFill>
                  <a:srgbClr val="C00000"/>
                </a:solidFill>
              </a:rPr>
              <a:t>a3</a:t>
            </a:r>
          </a:p>
        </p:txBody>
      </p:sp>
      <p:sp>
        <p:nvSpPr>
          <p:cNvPr id="21" name="TextBox 20"/>
          <p:cNvSpPr txBox="1">
            <a:spLocks noChangeArrowheads="1"/>
          </p:cNvSpPr>
          <p:nvPr/>
        </p:nvSpPr>
        <p:spPr bwMode="auto">
          <a:xfrm>
            <a:off x="4648201" y="1558926"/>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1000" b="1">
                <a:solidFill>
                  <a:srgbClr val="C00000"/>
                </a:solidFill>
              </a:rPr>
              <a:t>a2</a:t>
            </a:r>
          </a:p>
        </p:txBody>
      </p:sp>
      <p:sp>
        <p:nvSpPr>
          <p:cNvPr id="22" name="TextBox 21"/>
          <p:cNvSpPr txBox="1">
            <a:spLocks noChangeArrowheads="1"/>
          </p:cNvSpPr>
          <p:nvPr/>
        </p:nvSpPr>
        <p:spPr bwMode="auto">
          <a:xfrm>
            <a:off x="2568576" y="990601"/>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1000" b="1">
                <a:solidFill>
                  <a:srgbClr val="C00000"/>
                </a:solidFill>
              </a:rPr>
              <a:t>a1</a:t>
            </a:r>
          </a:p>
        </p:txBody>
      </p:sp>
      <p:sp>
        <p:nvSpPr>
          <p:cNvPr id="8" name="Rectangle 7"/>
          <p:cNvSpPr>
            <a:spLocks noChangeArrowheads="1"/>
          </p:cNvSpPr>
          <p:nvPr/>
        </p:nvSpPr>
        <p:spPr bwMode="auto">
          <a:xfrm>
            <a:off x="8153401" y="1533526"/>
            <a:ext cx="347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2800" b="1">
                <a:latin typeface="Times New Roman" panose="02020603050405020304" pitchFamily="18" charset="0"/>
                <a:sym typeface="MS Reference Specialty" panose="05000500000000000000" pitchFamily="2" charset="2"/>
              </a:rPr>
              <a:t></a:t>
            </a:r>
            <a:endParaRPr lang="en-US" altLang="en-US" sz="2800" b="1"/>
          </a:p>
        </p:txBody>
      </p:sp>
      <p:sp>
        <p:nvSpPr>
          <p:cNvPr id="10" name="Rectangle 9"/>
          <p:cNvSpPr>
            <a:spLocks noChangeArrowheads="1"/>
          </p:cNvSpPr>
          <p:nvPr/>
        </p:nvSpPr>
        <p:spPr bwMode="auto">
          <a:xfrm>
            <a:off x="7407389" y="3276601"/>
            <a:ext cx="3395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algn="l" eaLnBrk="1" hangingPunct="1"/>
            <a:r>
              <a:rPr lang="en-US" altLang="en-US" b="1" dirty="0">
                <a:latin typeface="Times New Roman" panose="02020603050405020304" pitchFamily="18" charset="0"/>
              </a:rPr>
              <a:t>. </a:t>
            </a:r>
            <a:r>
              <a:rPr lang="en-US" altLang="en-US" b="1" dirty="0" err="1">
                <a:latin typeface="Times New Roman" panose="02020603050405020304" pitchFamily="18" charset="0"/>
              </a:rPr>
              <a:t>Dấu</a:t>
            </a:r>
            <a:r>
              <a:rPr lang="en-US" altLang="en-US" b="1" dirty="0">
                <a:latin typeface="Times New Roman" panose="02020603050405020304" pitchFamily="18" charset="0"/>
              </a:rPr>
              <a:t> quay </a:t>
            </a:r>
            <a:r>
              <a:rPr lang="en-US" altLang="en-US" b="1" dirty="0" err="1">
                <a:latin typeface="Times New Roman" panose="02020603050405020304" pitchFamily="18" charset="0"/>
              </a:rPr>
              <a:t>lại</a:t>
            </a:r>
            <a:r>
              <a:rPr lang="en-US" altLang="en-US" b="1" dirty="0">
                <a:latin typeface="Times New Roman" panose="02020603050405020304" pitchFamily="18" charset="0"/>
              </a:rPr>
              <a:t> </a:t>
            </a:r>
          </a:p>
          <a:p>
            <a:pPr algn="l" eaLnBrk="1" hangingPunct="1"/>
            <a:endParaRPr lang="en-US" altLang="en-US" b="1" dirty="0">
              <a:latin typeface="Times New Roman" panose="02020603050405020304" pitchFamily="18" charset="0"/>
            </a:endParaRPr>
          </a:p>
          <a:p>
            <a:pPr algn="l" eaLnBrk="1" hangingPunct="1"/>
            <a:r>
              <a:rPr lang="en-US" altLang="en-US" b="1" dirty="0">
                <a:latin typeface="Times New Roman" panose="02020603050405020304" pitchFamily="18" charset="0"/>
              </a:rPr>
              <a:t>. </a:t>
            </a:r>
            <a:r>
              <a:rPr lang="en-US" altLang="en-US" b="1" dirty="0" err="1">
                <a:latin typeface="Times New Roman" panose="02020603050405020304" pitchFamily="18" charset="0"/>
              </a:rPr>
              <a:t>Khung</a:t>
            </a:r>
            <a:r>
              <a:rPr lang="en-US" altLang="en-US" b="1" dirty="0">
                <a:latin typeface="Times New Roman" panose="02020603050405020304" pitchFamily="18" charset="0"/>
              </a:rPr>
              <a:t> </a:t>
            </a:r>
            <a:r>
              <a:rPr lang="en-US" altLang="en-US" b="1" dirty="0" err="1">
                <a:latin typeface="Times New Roman" panose="02020603050405020304" pitchFamily="18" charset="0"/>
              </a:rPr>
              <a:t>thay</a:t>
            </a:r>
            <a:r>
              <a:rPr lang="en-US" altLang="en-US" b="1" dirty="0">
                <a:latin typeface="Times New Roman" panose="02020603050405020304" pitchFamily="18" charset="0"/>
              </a:rPr>
              <a:t> </a:t>
            </a:r>
            <a:r>
              <a:rPr lang="en-US" altLang="en-US" b="1" dirty="0" err="1">
                <a:latin typeface="Times New Roman" panose="02020603050405020304" pitchFamily="18" charset="0"/>
              </a:rPr>
              <a:t>đổi</a:t>
            </a:r>
            <a:r>
              <a:rPr lang="en-US" altLang="en-US" b="1" dirty="0">
                <a:latin typeface="Times New Roman" panose="02020603050405020304" pitchFamily="18" charset="0"/>
              </a:rPr>
              <a:t> </a:t>
            </a:r>
          </a:p>
          <a:p>
            <a:pPr algn="l" eaLnBrk="1" hangingPunct="1"/>
            <a:endParaRPr lang="en-US" altLang="en-US" b="1" dirty="0">
              <a:latin typeface="Times New Roman" panose="02020603050405020304" pitchFamily="18" charset="0"/>
            </a:endParaRPr>
          </a:p>
          <a:p>
            <a:pPr algn="l" eaLnBrk="1" hangingPunct="1"/>
            <a:endParaRPr lang="en-US" altLang="en-US" b="1" dirty="0">
              <a:latin typeface="Times New Roman" panose="02020603050405020304" pitchFamily="18" charset="0"/>
            </a:endParaRPr>
          </a:p>
          <a:p>
            <a:pPr algn="l" eaLnBrk="1" hangingPunct="1"/>
            <a:r>
              <a:rPr lang="en-US" altLang="en-US" b="1" dirty="0">
                <a:latin typeface="Times New Roman" panose="02020603050405020304" pitchFamily="18" charset="0"/>
              </a:rPr>
              <a:t>. </a:t>
            </a:r>
            <a:r>
              <a:rPr lang="en-US" altLang="en-US" b="1" dirty="0" err="1">
                <a:latin typeface="Times New Roman" panose="02020603050405020304" pitchFamily="18" charset="0"/>
              </a:rPr>
              <a:t>dấu</a:t>
            </a:r>
            <a:r>
              <a:rPr lang="en-US" altLang="en-US" b="1" dirty="0">
                <a:latin typeface="Times New Roman" panose="02020603050405020304" pitchFamily="18" charset="0"/>
              </a:rPr>
              <a:t> </a:t>
            </a:r>
            <a:r>
              <a:rPr lang="en-US" altLang="en-US" b="1" dirty="0" err="1">
                <a:latin typeface="Times New Roman" panose="02020603050405020304" pitchFamily="18" charset="0"/>
              </a:rPr>
              <a:t>nối</a:t>
            </a:r>
            <a:r>
              <a:rPr lang="en-US" altLang="en-US" b="1" dirty="0">
                <a:latin typeface="Times New Roman" panose="02020603050405020304" pitchFamily="18" charset="0"/>
              </a:rPr>
              <a:t>; </a:t>
            </a:r>
            <a:r>
              <a:rPr lang="en-US" altLang="en-US" b="1" dirty="0" err="1">
                <a:latin typeface="Times New Roman" panose="02020603050405020304" pitchFamily="18" charset="0"/>
              </a:rPr>
              <a:t>dấu</a:t>
            </a:r>
            <a:r>
              <a:rPr lang="en-US" altLang="en-US" b="1" dirty="0">
                <a:latin typeface="Times New Roman" panose="02020603050405020304" pitchFamily="18" charset="0"/>
              </a:rPr>
              <a:t> </a:t>
            </a:r>
            <a:r>
              <a:rPr lang="en-US" altLang="en-US" b="1" dirty="0" err="1">
                <a:latin typeface="Times New Roman" panose="02020603050405020304" pitchFamily="18" charset="0"/>
              </a:rPr>
              <a:t>luyến</a:t>
            </a:r>
            <a:endParaRPr lang="en-US" altLang="en-US" b="1" dirty="0">
              <a:latin typeface="Times New Roman" panose="02020603050405020304" pitchFamily="18" charset="0"/>
            </a:endParaRPr>
          </a:p>
        </p:txBody>
      </p:sp>
      <p:sp>
        <p:nvSpPr>
          <p:cNvPr id="11" name="Rectangle 10"/>
          <p:cNvSpPr>
            <a:spLocks noChangeArrowheads="1"/>
          </p:cNvSpPr>
          <p:nvPr/>
        </p:nvSpPr>
        <p:spPr bwMode="auto">
          <a:xfrm>
            <a:off x="7448550" y="882651"/>
            <a:ext cx="2738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b="1">
                <a:latin typeface="Times New Roman" panose="02020603050405020304" pitchFamily="18" charset="0"/>
              </a:rPr>
              <a:t>Trương Quang Lục</a:t>
            </a:r>
            <a:endParaRPr lang="en-US" altLang="en-US"/>
          </a:p>
        </p:txBody>
      </p:sp>
      <p:pic>
        <p:nvPicPr>
          <p:cNvPr id="2254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647" y="4460874"/>
            <a:ext cx="18351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2797" y="3116263"/>
            <a:ext cx="981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4000500" y="1344614"/>
            <a:ext cx="712618" cy="5576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78336" y="669471"/>
            <a:ext cx="620485" cy="56242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18757" y="597158"/>
            <a:ext cx="268255" cy="49685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30415" y="5940880"/>
            <a:ext cx="256203" cy="42259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584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5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8" grpId="0"/>
      <p:bldP spid="19" grpId="0"/>
      <p:bldP spid="20" grpId="0"/>
      <p:bldP spid="21" grpId="0"/>
      <p:bldP spid="22" grpId="0"/>
      <p:bldP spid="8" grpId="0"/>
      <p:bldP spid="10" grpId="0"/>
      <p:bldP spid="11" grpId="0"/>
      <p:bldP spid="12" grpId="0" animBg="1"/>
      <p:bldP spid="13" grpId="0" animBg="1"/>
      <p:bldP spid="14"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528" y="214993"/>
            <a:ext cx="5638800" cy="655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 name="9. tuoi h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40654" y="288636"/>
            <a:ext cx="443345" cy="443345"/>
          </a:xfrm>
          <a:prstGeom prst="rect">
            <a:avLst/>
          </a:prstGeom>
        </p:spPr>
      </p:pic>
    </p:spTree>
    <p:extLst>
      <p:ext uri="{BB962C8B-B14F-4D97-AF65-F5344CB8AC3E}">
        <p14:creationId xmlns:p14="http://schemas.microsoft.com/office/powerpoint/2010/main" val="4208167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8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3836989" y="388938"/>
            <a:ext cx="4586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r>
              <a:rPr lang="en-US" altLang="en-US" sz="4800" b="1">
                <a:solidFill>
                  <a:srgbClr val="FF0000"/>
                </a:solidFill>
                <a:latin typeface="Times New Roman" panose="02020603050405020304" pitchFamily="18" charset="0"/>
              </a:rPr>
              <a:t>Nội dung bài hát</a:t>
            </a:r>
          </a:p>
        </p:txBody>
      </p:sp>
      <p:sp>
        <p:nvSpPr>
          <p:cNvPr id="24579" name="TextBox 2"/>
          <p:cNvSpPr txBox="1">
            <a:spLocks noChangeArrowheads="1"/>
          </p:cNvSpPr>
          <p:nvPr/>
        </p:nvSpPr>
        <p:spPr bwMode="auto">
          <a:xfrm>
            <a:off x="1524000" y="213360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Batang" pitchFamily="18" charset="-127"/>
                <a:cs typeface="Times New Roman" panose="02020603050405020304" pitchFamily="18" charset="0"/>
              </a:defRPr>
            </a:lvl1pPr>
            <a:lvl2pPr marL="742950" indent="-285750" eaLnBrk="0" hangingPunct="0">
              <a:defRPr kumimoji="1" sz="2400">
                <a:solidFill>
                  <a:schemeClr val="tx1"/>
                </a:solidFill>
                <a:latin typeface="Batang" pitchFamily="18" charset="-127"/>
                <a:cs typeface="Times New Roman" panose="02020603050405020304" pitchFamily="18" charset="0"/>
              </a:defRPr>
            </a:lvl2pPr>
            <a:lvl3pPr marL="1143000" indent="-228600" eaLnBrk="0" hangingPunct="0">
              <a:defRPr kumimoji="1" sz="2400">
                <a:solidFill>
                  <a:schemeClr val="tx1"/>
                </a:solidFill>
                <a:latin typeface="Batang" pitchFamily="18" charset="-127"/>
                <a:cs typeface="Times New Roman" panose="02020603050405020304" pitchFamily="18" charset="0"/>
              </a:defRPr>
            </a:lvl3pPr>
            <a:lvl4pPr marL="1600200" indent="-228600" eaLnBrk="0" hangingPunct="0">
              <a:defRPr kumimoji="1" sz="2400">
                <a:solidFill>
                  <a:schemeClr val="tx1"/>
                </a:solidFill>
                <a:latin typeface="Batang" pitchFamily="18" charset="-127"/>
                <a:cs typeface="Times New Roman" panose="02020603050405020304" pitchFamily="18" charset="0"/>
              </a:defRPr>
            </a:lvl4pPr>
            <a:lvl5pPr marL="2057400" indent="-228600" eaLnBrk="0" hangingPunct="0">
              <a:defRPr kumimoji="1" sz="2400">
                <a:solidFill>
                  <a:schemeClr val="tx1"/>
                </a:solidFill>
                <a:latin typeface="Batang" pitchFamily="18" charset="-127"/>
                <a:cs typeface="Times New Roman" panose="02020603050405020304" pitchFamily="18" charset="0"/>
              </a:defRPr>
            </a:lvl5pPr>
            <a:lvl6pPr marL="25146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6pPr>
            <a:lvl7pPr marL="29718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7pPr>
            <a:lvl8pPr marL="34290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8pPr>
            <a:lvl9pPr marL="3886200" indent="-228600" algn="ctr" eaLnBrk="0" fontAlgn="base" hangingPunct="0">
              <a:spcBef>
                <a:spcPct val="0"/>
              </a:spcBef>
              <a:spcAft>
                <a:spcPct val="0"/>
              </a:spcAft>
              <a:defRPr kumimoji="1" sz="2400">
                <a:solidFill>
                  <a:schemeClr val="tx1"/>
                </a:solidFill>
                <a:latin typeface="Batang" pitchFamily="18" charset="-127"/>
                <a:cs typeface="Times New Roman" panose="02020603050405020304" pitchFamily="18" charset="0"/>
              </a:defRPr>
            </a:lvl9pPr>
          </a:lstStyle>
          <a:p>
            <a:pPr eaLnBrk="1" hangingPunct="1">
              <a:lnSpc>
                <a:spcPct val="150000"/>
              </a:lnSpc>
            </a:pPr>
            <a:r>
              <a:rPr lang="vi-VN" altLang="en-US" sz="4000" b="1">
                <a:latin typeface="Times New Roman" panose="02020603050405020304" pitchFamily="18" charset="0"/>
              </a:rPr>
              <a:t>Nội dung bài hát Tuổi hồng mô tả bước chân của các em trên đường đến trường và diễn tả niềm vui của các em, lứa tuổi của những ước mơ tươi đẹp</a:t>
            </a:r>
            <a:r>
              <a:rPr lang="vi-VN" altLang="en-US" sz="4000"/>
              <a:t>.</a:t>
            </a:r>
          </a:p>
        </p:txBody>
      </p:sp>
    </p:spTree>
    <p:extLst>
      <p:ext uri="{BB962C8B-B14F-4D97-AF65-F5344CB8AC3E}">
        <p14:creationId xmlns:p14="http://schemas.microsoft.com/office/powerpoint/2010/main" val="1473828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Times New Roman" panose="02020603050405020304" pitchFamily="18" charset="0"/>
                <a:cs typeface="Times New Roman" panose="02020603050405020304" pitchFamily="18" charset="0"/>
              </a:rPr>
              <a:t>DẶN DÒ</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14451" y="2133600"/>
            <a:ext cx="10352314" cy="3777622"/>
          </a:xfrm>
        </p:spPr>
        <p:txBody>
          <a:bodyPr>
            <a:normAutofit/>
          </a:bodyPr>
          <a:lstStyle/>
          <a:p>
            <a:pPr>
              <a:lnSpc>
                <a:spcPct val="150000"/>
              </a:lnSpc>
            </a:pPr>
            <a:r>
              <a:rPr lang="en-US" sz="3600" b="1" dirty="0" err="1" smtClean="0">
                <a:latin typeface="Times New Roman" panose="02020603050405020304" pitchFamily="18" charset="0"/>
                <a:cs typeface="Times New Roman" panose="02020603050405020304" pitchFamily="18" charset="0"/>
              </a:rPr>
              <a:t>Tập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hát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nhạc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bài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hát</a:t>
            </a:r>
            <a:r>
              <a:rPr lang="en-US" sz="3600" b="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Tuổi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hồng</a:t>
            </a:r>
            <a:endParaRPr lang="en-US" sz="3600" b="1" i="1" dirty="0" smtClean="0">
              <a:latin typeface="Times New Roman" panose="02020603050405020304" pitchFamily="18" charset="0"/>
              <a:cs typeface="Times New Roman" panose="02020603050405020304" pitchFamily="18" charset="0"/>
            </a:endParaRPr>
          </a:p>
          <a:p>
            <a:pPr>
              <a:lnSpc>
                <a:spcPct val="150000"/>
              </a:lnSpc>
            </a:pPr>
            <a:r>
              <a:rPr lang="en-US" sz="3600" b="1" dirty="0" smtClean="0">
                <a:solidFill>
                  <a:srgbClr val="0070C0"/>
                </a:solidFill>
                <a:latin typeface="Times New Roman" panose="02020603050405020304" pitchFamily="18" charset="0"/>
                <a:cs typeface="Times New Roman" panose="02020603050405020304" pitchFamily="18" charset="0"/>
              </a:rPr>
              <a:t>HỌC </a:t>
            </a:r>
            <a:r>
              <a:rPr lang="en-US" sz="3600" b="1" dirty="0" smtClean="0">
                <a:solidFill>
                  <a:srgbClr val="0070C0"/>
                </a:solidFill>
                <a:latin typeface="Times New Roman" panose="02020603050405020304" pitchFamily="18" charset="0"/>
                <a:cs typeface="Times New Roman" panose="02020603050405020304" pitchFamily="18" charset="0"/>
              </a:rPr>
              <a:t>SINH LÀM BÀI KIỂM TRA GIỮA KÌ TRÊN K12 ONLINE (TRONG TIẾT HỌC TUẦN SAU)</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406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2196192" y="348343"/>
            <a:ext cx="8382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8000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150000"/>
              </a:lnSpc>
              <a:buNone/>
            </a:pPr>
            <a:r>
              <a:rPr lang="en-US" altLang="en-US" sz="8800" b="1" dirty="0" smtClean="0">
                <a:solidFill>
                  <a:srgbClr val="0070C0"/>
                </a:solidFill>
              </a:rPr>
              <a:t>ÔN TẬP</a:t>
            </a:r>
            <a:endParaRPr lang="en-US" altLang="en-US" sz="8800" b="1" dirty="0">
              <a:solidFill>
                <a:srgbClr val="0070C0"/>
              </a:solidFill>
            </a:endParaRPr>
          </a:p>
        </p:txBody>
      </p:sp>
    </p:spTree>
    <p:extLst>
      <p:ext uri="{BB962C8B-B14F-4D97-AF65-F5344CB8AC3E}">
        <p14:creationId xmlns:p14="http://schemas.microsoft.com/office/powerpoint/2010/main" val="2523264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733</TotalTime>
  <Words>258</Words>
  <Application>Microsoft Office PowerPoint</Application>
  <PresentationFormat>Widescreen</PresentationFormat>
  <Paragraphs>47</Paragraphs>
  <Slides>10</Slides>
  <Notes>0</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Batang</vt:lpstr>
      <vt:lpstr>Calibri</vt:lpstr>
      <vt:lpstr>Calibri Light</vt:lpstr>
      <vt:lpstr>MS Reference Specialty</vt:lpstr>
      <vt:lpstr>Times New Roman</vt:lpstr>
      <vt:lpstr>Wingdings</vt:lpstr>
      <vt:lpstr>1_Retrospect</vt:lpstr>
      <vt:lpstr>Office Theme</vt:lpstr>
      <vt:lpstr>Tiết 8: HỌC HÁT</vt:lpstr>
      <vt:lpstr>YÊU CẦU CẦN ĐẠT</vt:lpstr>
      <vt:lpstr>PowerPoint Presentation</vt:lpstr>
      <vt:lpstr>Tìm hiểu bài</vt:lpstr>
      <vt:lpstr>PowerPoint Presentation</vt:lpstr>
      <vt:lpstr>PowerPoint Presentation</vt:lpstr>
      <vt:lpstr>PowerPoint Presentation</vt:lpstr>
      <vt:lpstr>DẶN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33</cp:revision>
  <dcterms:created xsi:type="dcterms:W3CDTF">2021-08-30T01:59:43Z</dcterms:created>
  <dcterms:modified xsi:type="dcterms:W3CDTF">2021-10-28T02:32:32Z</dcterms:modified>
</cp:coreProperties>
</file>